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0080" y="109728"/>
            <a:ext cx="10881360" cy="5029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2500" b="1">
                <a:solidFill>
                  <a:srgbClr val="0A2D5A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آزمون‌های نرمال بودن: خلاصه کاربردی و آکادمیک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45920" y="621792"/>
            <a:ext cx="8869680" cy="25603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300" b="0">
                <a:solidFill>
                  <a:srgbClr val="6E6E6E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Tests of Normality: practical academic summary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" y="73152"/>
            <a:ext cx="164592" cy="6629400"/>
          </a:xfrm>
          <a:prstGeom prst="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 b="1">
              <a:cs typeface="B Zar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73152"/>
            <a:ext cx="64008" cy="6629400"/>
          </a:xfrm>
          <a:prstGeom prst="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 b="1">
              <a:cs typeface="B Zar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932688"/>
            <a:ext cx="11338560" cy="18288"/>
          </a:xfrm>
          <a:prstGeom prst="rect">
            <a:avLst/>
          </a:prstGeom>
          <a:solidFill>
            <a:srgbClr val="0A2D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b="1">
              <a:cs typeface="B Zar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85800" y="1143000"/>
            <a:ext cx="1828800" cy="411480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1">
                <a:solidFill>
                  <a:srgbClr val="FFFFFF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هدف اصلی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651760" y="1124712"/>
            <a:ext cx="8778240" cy="4572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600" b="0">
                <a:solidFill>
                  <a:srgbClr val="1E1E1E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بررسی اینکه آیا توزیع داده‌ها یا باقیمانده‌ها به اندازه کافی با فرض نرمال بودن سازگارند یا نه.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22960" y="1828800"/>
            <a:ext cx="10607040" cy="658368"/>
          </a:xfrm>
          <a:prstGeom prst="roundRect">
            <a:avLst/>
          </a:prstGeom>
          <a:solidFill>
            <a:srgbClr val="E8F0FE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600" b="1">
                <a:solidFill>
                  <a:srgbClr val="0A2D5A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نکته مهم: در t-test و ANOVA معمولاً نرمال بودن «باقیمانده‌ها» یا «تفاوت‌ها» مهم است، نه همیشه تک‌تک متغیرهای خام.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22960" y="2743200"/>
            <a:ext cx="5212080" cy="22860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 b="1">
              <a:cs typeface="B Zar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977640" y="2724912"/>
            <a:ext cx="2011680" cy="347472"/>
          </a:xfrm>
          <a:prstGeom prst="round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قاعده طلایی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3154680"/>
            <a:ext cx="4846320" cy="1477328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500">
                <a:solidFill>
                  <a:srgbClr val="1E1E1E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• فقط به p-value تکیه نکنید؛ آزمون آماری را همراه با Q-Q Plot، Histogram و شاخص‌های چولگی/کشیدگی تفسیر کنید.</a:t>
            </a:r>
          </a:p>
          <a:p>
            <a:pPr algn="r" rtl="1">
              <a:defRPr sz="1500">
                <a:solidFill>
                  <a:srgbClr val="1E1E1E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• در نمونه‌های بزرگ، انحراف‌های بسیار کوچک هم ممکن است p-value معنادار بدهند.</a:t>
            </a:r>
          </a:p>
          <a:p>
            <a:pPr algn="r" rtl="1">
              <a:defRPr sz="1500">
                <a:solidFill>
                  <a:srgbClr val="1E1E1E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• در نمونه‌های کوچک، آزمون‌ها قدرت کمتری دارند و بررسی نموداری اهمیت بیشتری پیدا می‌کند.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2743200"/>
            <a:ext cx="5074920" cy="22860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 b="1">
              <a:cs typeface="B Zar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281159" y="2724912"/>
            <a:ext cx="2011680" cy="347472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 b="1">
                <a:cs typeface="B Zar" panose="00000400000000000000" pitchFamily="2" charset="-78"/>
              </a:rPr>
              <a:t>قاعده تصمیم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46520" y="3154680"/>
            <a:ext cx="4709159" cy="124649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500">
                <a:solidFill>
                  <a:srgbClr val="1E1E1E"/>
                </a:solidFill>
                <a:latin typeface="Arial"/>
              </a:defRPr>
            </a:pPr>
            <a:r>
              <a:rPr b="1" dirty="0">
                <a:cs typeface="B Zar" panose="00000400000000000000" pitchFamily="2" charset="-78"/>
              </a:rPr>
              <a:t>• p &gt; 0.05: </a:t>
            </a:r>
            <a:r>
              <a:rPr b="1" dirty="0" err="1">
                <a:cs typeface="B Zar" panose="00000400000000000000" pitchFamily="2" charset="-78"/>
              </a:rPr>
              <a:t>شواهد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کافی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برای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رد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نرمال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بودن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وجود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ندارد</a:t>
            </a:r>
            <a:r>
              <a:rPr b="1" dirty="0">
                <a:cs typeface="B Zar" panose="00000400000000000000" pitchFamily="2" charset="-78"/>
              </a:rPr>
              <a:t>.</a:t>
            </a:r>
          </a:p>
          <a:p>
            <a:pPr algn="r" rtl="1">
              <a:defRPr sz="1500">
                <a:solidFill>
                  <a:srgbClr val="1E1E1E"/>
                </a:solidFill>
                <a:latin typeface="Arial"/>
              </a:defRPr>
            </a:pPr>
            <a:r>
              <a:rPr b="1" dirty="0">
                <a:cs typeface="B Zar" panose="00000400000000000000" pitchFamily="2" charset="-78"/>
              </a:rPr>
              <a:t>• p &lt; 0.05: </a:t>
            </a:r>
            <a:r>
              <a:rPr b="1" dirty="0" err="1">
                <a:cs typeface="B Zar" panose="00000400000000000000" pitchFamily="2" charset="-78"/>
              </a:rPr>
              <a:t>فرض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نرمال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بودن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از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نظر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آماری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رد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می‌شود</a:t>
            </a:r>
            <a:r>
              <a:rPr b="1" dirty="0">
                <a:cs typeface="B Zar" panose="00000400000000000000" pitchFamily="2" charset="-78"/>
              </a:rPr>
              <a:t>.</a:t>
            </a:r>
          </a:p>
          <a:p>
            <a:pPr algn="r" rtl="1">
              <a:defRPr sz="1500">
                <a:solidFill>
                  <a:srgbClr val="1E1E1E"/>
                </a:solidFill>
                <a:latin typeface="Arial"/>
              </a:defRPr>
            </a:pPr>
            <a:r>
              <a:rPr b="1" dirty="0">
                <a:cs typeface="B Zar" panose="00000400000000000000" pitchFamily="2" charset="-78"/>
              </a:rPr>
              <a:t>• </a:t>
            </a:r>
            <a:r>
              <a:rPr b="1" dirty="0" err="1">
                <a:cs typeface="B Zar" panose="00000400000000000000" pitchFamily="2" charset="-78"/>
              </a:rPr>
              <a:t>رد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شدن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نرمال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بودن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الزاماً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به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معنی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ممنوعیت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آزمون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پارامتریک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نیست</a:t>
            </a:r>
            <a:r>
              <a:rPr b="1" dirty="0">
                <a:cs typeface="B Zar" panose="00000400000000000000" pitchFamily="2" charset="-78"/>
              </a:rPr>
              <a:t>؛ </a:t>
            </a:r>
            <a:r>
              <a:rPr b="1" dirty="0" err="1">
                <a:cs typeface="B Zar" panose="00000400000000000000" pitchFamily="2" charset="-78"/>
              </a:rPr>
              <a:t>شدت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انحراف</a:t>
            </a:r>
            <a:r>
              <a:rPr b="1" dirty="0">
                <a:cs typeface="B Zar" panose="00000400000000000000" pitchFamily="2" charset="-78"/>
              </a:rPr>
              <a:t>، </a:t>
            </a:r>
            <a:r>
              <a:rPr b="1" dirty="0" err="1">
                <a:cs typeface="B Zar" panose="00000400000000000000" pitchFamily="2" charset="-78"/>
              </a:rPr>
              <a:t>حجم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نمونه</a:t>
            </a:r>
            <a:r>
              <a:rPr b="1" dirty="0">
                <a:cs typeface="B Zar" panose="00000400000000000000" pitchFamily="2" charset="-78"/>
              </a:rPr>
              <a:t> و </a:t>
            </a:r>
            <a:r>
              <a:rPr b="1" dirty="0" err="1">
                <a:cs typeface="B Zar" panose="00000400000000000000" pitchFamily="2" charset="-78"/>
              </a:rPr>
              <a:t>مقاوم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بودن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آزمون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اهمیت</a:t>
            </a:r>
            <a:r>
              <a:rPr b="1" dirty="0">
                <a:cs typeface="B Zar" panose="00000400000000000000" pitchFamily="2" charset="-78"/>
              </a:rPr>
              <a:t> </a:t>
            </a:r>
            <a:r>
              <a:rPr b="1" dirty="0" err="1">
                <a:cs typeface="B Zar" panose="00000400000000000000" pitchFamily="2" charset="-78"/>
              </a:rPr>
              <a:t>دارد</a:t>
            </a:r>
            <a:r>
              <a:rPr b="1" dirty="0"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0080" y="109728"/>
            <a:ext cx="10881360" cy="5029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2500" b="1">
                <a:solidFill>
                  <a:srgbClr val="0A2D5A"/>
                </a:solidFill>
                <a:latin typeface="Arial"/>
              </a:defRPr>
            </a:pPr>
            <a:r>
              <a:t>درخت تصمیم برای بررسی نرمال بودن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45920" y="621792"/>
            <a:ext cx="8869680" cy="25603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300" b="0">
                <a:solidFill>
                  <a:srgbClr val="6E6E6E"/>
                </a:solidFill>
                <a:latin typeface="Arial"/>
              </a:defRPr>
            </a:pPr>
            <a:r>
              <a:t>Normality assessment decision tree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" y="73152"/>
            <a:ext cx="164592" cy="6629400"/>
          </a:xfrm>
          <a:prstGeom prst="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800" b="0">
                <a:solidFill>
                  <a:srgbClr val="1E1E1E"/>
                </a:solidFill>
                <a:latin typeface="Arial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73152"/>
            <a:ext cx="64008" cy="6629400"/>
          </a:xfrm>
          <a:prstGeom prst="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800" b="0">
                <a:solidFill>
                  <a:srgbClr val="1E1E1E"/>
                </a:solidFill>
                <a:latin typeface="Arial"/>
              </a:defRPr>
            </a:pPr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932688"/>
            <a:ext cx="11338560" cy="18288"/>
          </a:xfrm>
          <a:prstGeom prst="rect">
            <a:avLst/>
          </a:prstGeom>
          <a:solidFill>
            <a:srgbClr val="0A2D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754880" y="1143000"/>
            <a:ext cx="2743200" cy="411480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800" b="1">
                <a:solidFill>
                  <a:srgbClr val="FFFFFF"/>
                </a:solidFill>
                <a:latin typeface="Arial"/>
              </a:defRPr>
            </a:pPr>
            <a:r>
              <a:t>نوع تحلیل چیست؟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1874519"/>
            <a:ext cx="2468880" cy="621792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rPr dirty="0" err="1"/>
              <a:t>مقایسه</a:t>
            </a:r>
            <a:r>
              <a:rPr dirty="0"/>
              <a:t> </a:t>
            </a:r>
            <a:r>
              <a:rPr dirty="0" err="1"/>
              <a:t>میانگین‌ها</a:t>
            </a:r>
            <a:endParaRPr dirty="0"/>
          </a:p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rPr dirty="0"/>
              <a:t>(t-test / ANOVA)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892040" y="1874519"/>
            <a:ext cx="2468880" cy="621792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رگرسیون خطی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732520" y="1874519"/>
            <a:ext cx="2468880" cy="621792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داده‌های رتبه‌ای / لیکرت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2880360"/>
            <a:ext cx="2834640" cy="731520"/>
          </a:xfrm>
          <a:prstGeom prst="roundRect">
            <a:avLst/>
          </a:prstGeom>
          <a:solidFill>
            <a:srgbClr val="E8F0FE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450" b="0">
                <a:solidFill>
                  <a:srgbClr val="1E1E1E"/>
                </a:solidFill>
                <a:latin typeface="Arial"/>
              </a:defRPr>
            </a:pPr>
            <a:r>
              <a:t>نرمال بودن را روی</a:t>
            </a:r>
          </a:p>
          <a:p>
            <a:pPr algn="ctr">
              <a:defRPr sz="1450" b="0">
                <a:solidFill>
                  <a:srgbClr val="1E1E1E"/>
                </a:solidFill>
                <a:latin typeface="Arial"/>
              </a:defRPr>
            </a:pPr>
            <a:r>
              <a:t>باقیمانده‌ها یا تفاوت‌ها بررسی کن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709160" y="2880360"/>
            <a:ext cx="2834640" cy="731520"/>
          </a:xfrm>
          <a:prstGeom prst="roundRect">
            <a:avLst/>
          </a:prstGeom>
          <a:solidFill>
            <a:srgbClr val="E8F0FE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450" b="0">
                <a:solidFill>
                  <a:srgbClr val="1E1E1E"/>
                </a:solidFill>
                <a:latin typeface="Arial"/>
              </a:defRPr>
            </a:pPr>
            <a:r>
              <a:t>نرمال بودن را روی</a:t>
            </a:r>
          </a:p>
          <a:p>
            <a:pPr algn="ctr">
              <a:defRPr sz="1450" b="0">
                <a:solidFill>
                  <a:srgbClr val="1E1E1E"/>
                </a:solidFill>
                <a:latin typeface="Arial"/>
              </a:defRPr>
            </a:pPr>
            <a:r>
              <a:t>باقیمانده‌های مدل بررسی کن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549640" y="2880360"/>
            <a:ext cx="2834640" cy="731520"/>
          </a:xfrm>
          <a:prstGeom prst="roundRect">
            <a:avLst/>
          </a:prstGeom>
          <a:solidFill>
            <a:srgbClr val="F5F0FF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450" b="0">
                <a:solidFill>
                  <a:srgbClr val="1E1E1E"/>
                </a:solidFill>
                <a:latin typeface="Arial"/>
              </a:defRPr>
            </a:pPr>
            <a:r>
              <a:t>اولویت با روش‌های</a:t>
            </a:r>
          </a:p>
          <a:p>
            <a:pPr algn="ctr">
              <a:defRPr sz="1450" b="0">
                <a:solidFill>
                  <a:srgbClr val="1E1E1E"/>
                </a:solidFill>
                <a:latin typeface="Arial"/>
              </a:defRPr>
            </a:pPr>
            <a:r>
              <a:t>ناپارامتریک یا مدل‌های رتبه‌ای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754880" y="4069080"/>
            <a:ext cx="2743200" cy="457200"/>
          </a:xfrm>
          <a:prstGeom prst="round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800" b="1">
                <a:solidFill>
                  <a:srgbClr val="FFFFFF"/>
                </a:solidFill>
                <a:latin typeface="Arial"/>
              </a:defRPr>
            </a:pPr>
            <a:r>
              <a:t>حجم نمونه؟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097280" y="4983480"/>
            <a:ext cx="3108960" cy="777240"/>
          </a:xfrm>
          <a:prstGeom prst="roundRect">
            <a:avLst/>
          </a:prstGeom>
          <a:solidFill>
            <a:srgbClr val="EBF7EE"/>
          </a:solidFill>
          <a:ln w="13970">
            <a:solidFill>
              <a:srgbClr val="2F7D3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500" b="1">
                <a:solidFill>
                  <a:srgbClr val="1E1E1E"/>
                </a:solidFill>
                <a:latin typeface="Arial"/>
              </a:defRPr>
            </a:pPr>
            <a:r>
              <a:t>کوچک / متوسط</a:t>
            </a:r>
          </a:p>
          <a:p>
            <a:pPr algn="ctr">
              <a:defRPr sz="1500" b="1">
                <a:solidFill>
                  <a:srgbClr val="1E1E1E"/>
                </a:solidFill>
                <a:latin typeface="Arial"/>
              </a:defRPr>
            </a:pPr>
            <a:r>
              <a:t>Shapiro–Wilk + Q-Q Plot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526280" y="4983480"/>
            <a:ext cx="3383280" cy="777240"/>
          </a:xfrm>
          <a:prstGeom prst="roundRect">
            <a:avLst/>
          </a:prstGeom>
          <a:solidFill>
            <a:srgbClr val="FFF3E0"/>
          </a:solidFill>
          <a:ln w="1397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500" b="1">
                <a:solidFill>
                  <a:srgbClr val="1E1E1E"/>
                </a:solidFill>
                <a:latin typeface="Arial"/>
              </a:defRPr>
            </a:pPr>
            <a:r>
              <a:t>بزرگ</a:t>
            </a:r>
          </a:p>
          <a:p>
            <a:pPr algn="ctr">
              <a:defRPr sz="1500" b="1">
                <a:solidFill>
                  <a:srgbClr val="1E1E1E"/>
                </a:solidFill>
                <a:latin typeface="Arial"/>
              </a:defRPr>
            </a:pPr>
            <a:r>
              <a:t>Q-Q Plot + Histogram + Skew/Kurtosis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229600" y="4983480"/>
            <a:ext cx="3108960" cy="777240"/>
          </a:xfrm>
          <a:prstGeom prst="roundRect">
            <a:avLst/>
          </a:prstGeom>
          <a:solidFill>
            <a:srgbClr val="FDEDEC"/>
          </a:solidFill>
          <a:ln w="13970">
            <a:solidFill>
              <a:srgbClr val="C039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500" b="1">
                <a:solidFill>
                  <a:srgbClr val="1E1E1E"/>
                </a:solidFill>
                <a:latin typeface="Arial"/>
              </a:defRPr>
            </a:pPr>
            <a:r>
              <a:t>خیلی بزرگ</a:t>
            </a:r>
          </a:p>
          <a:p>
            <a:pPr algn="ctr">
              <a:defRPr sz="1500" b="1">
                <a:solidFill>
                  <a:srgbClr val="1E1E1E"/>
                </a:solidFill>
                <a:latin typeface="Arial"/>
              </a:defRPr>
            </a:pPr>
            <a:r>
              <a:t>تفسیر p-value با احتیاط</a:t>
            </a:r>
          </a:p>
        </p:txBody>
      </p:sp>
      <p:cxnSp>
        <p:nvCxnSpPr>
          <p:cNvPr id="18" name="Connector 17"/>
          <p:cNvCxnSpPr/>
          <p:nvPr/>
        </p:nvCxnSpPr>
        <p:spPr>
          <a:xfrm flipH="1">
            <a:off x="2148840" y="1554480"/>
            <a:ext cx="3977640" cy="320039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>
            <a:off x="6126480" y="1554480"/>
            <a:ext cx="0" cy="320039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or 19"/>
          <p:cNvCxnSpPr/>
          <p:nvPr/>
        </p:nvCxnSpPr>
        <p:spPr>
          <a:xfrm>
            <a:off x="6126480" y="1554480"/>
            <a:ext cx="3840480" cy="320039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2148840" y="2496312"/>
            <a:ext cx="0" cy="384048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6126480" y="2496312"/>
            <a:ext cx="0" cy="384048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9966960" y="2496312"/>
            <a:ext cx="0" cy="384048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or 23"/>
          <p:cNvCxnSpPr/>
          <p:nvPr/>
        </p:nvCxnSpPr>
        <p:spPr>
          <a:xfrm>
            <a:off x="6126480" y="3611880"/>
            <a:ext cx="0" cy="457200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or 24"/>
          <p:cNvCxnSpPr/>
          <p:nvPr/>
        </p:nvCxnSpPr>
        <p:spPr>
          <a:xfrm flipH="1">
            <a:off x="2651760" y="4526280"/>
            <a:ext cx="3474720" cy="457200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6126480" y="4526280"/>
            <a:ext cx="91440" cy="457200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or 26"/>
          <p:cNvCxnSpPr/>
          <p:nvPr/>
        </p:nvCxnSpPr>
        <p:spPr>
          <a:xfrm>
            <a:off x="6126480" y="4526280"/>
            <a:ext cx="3657600" cy="457200"/>
          </a:xfrm>
          <a:prstGeom prst="line">
            <a:avLst/>
          </a:prstGeom>
          <a:ln w="19050">
            <a:solidFill>
              <a:srgbClr val="0A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0080" y="109728"/>
            <a:ext cx="10881360" cy="5029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2500" b="1">
                <a:solidFill>
                  <a:srgbClr val="0A2D5A"/>
                </a:solidFill>
                <a:latin typeface="Arial"/>
              </a:defRPr>
            </a:pPr>
            <a:r>
              <a:t>آزمون‌های اصلی نرمال بودن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45920" y="621792"/>
            <a:ext cx="8869680" cy="25603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300" b="0">
                <a:solidFill>
                  <a:srgbClr val="6E6E6E"/>
                </a:solidFill>
                <a:latin typeface="Arial"/>
              </a:defRPr>
            </a:pPr>
            <a:r>
              <a:t>Main tests of normality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" y="73152"/>
            <a:ext cx="164592" cy="6629400"/>
          </a:xfrm>
          <a:prstGeom prst="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800" b="0">
                <a:solidFill>
                  <a:srgbClr val="1E1E1E"/>
                </a:solidFill>
                <a:latin typeface="Arial"/>
              </a:defRPr>
            </a:pP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8600" y="73152"/>
            <a:ext cx="64008" cy="6629400"/>
          </a:xfrm>
          <a:prstGeom prst="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>
              <a:defRPr sz="1800" b="0">
                <a:solidFill>
                  <a:srgbClr val="1E1E1E"/>
                </a:solidFill>
                <a:latin typeface="Arial"/>
              </a:defRPr>
            </a:pPr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932688"/>
            <a:ext cx="11338560" cy="18288"/>
          </a:xfrm>
          <a:prstGeom prst="rect">
            <a:avLst/>
          </a:prstGeom>
          <a:solidFill>
            <a:srgbClr val="0A2D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729021"/>
              </p:ext>
            </p:extLst>
          </p:nvPr>
        </p:nvGraphicFramePr>
        <p:xfrm>
          <a:off x="594360" y="1234440"/>
          <a:ext cx="11064240" cy="429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3420">
                <a:tc>
                  <a:txBody>
                    <a:bodyPr/>
                    <a:lstStyle/>
                    <a:p>
                      <a:pPr algn="ctr" rtl="1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آزمون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کاربرد پیشنهادی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مزیت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محدودیت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Shapiro–Wilk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انتخاب اول برای نمونه‌های کوچک تا متوسط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قدرت آماری بالا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در نمونه‌های بسیار بزرگ به انحراف‌های کوچک حساس می‌شود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Kolmogorov–Smirnov</a:t>
                      </a:r>
                    </a:p>
                    <a:p>
                      <a:pPr algn="r" rtl="1"/>
                      <a:r>
                        <a:rPr sz="1600" b="1">
                          <a:cs typeface="B Zar" panose="00000400000000000000" pitchFamily="2" charset="-78"/>
                        </a:rPr>
                        <a:t>(Lilliefors)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نمونه‌های بزرگ یا مقایسه با توزیع نظری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شناخته‌شده و رایج در SPSS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قدرت کمتر از Shapiro–Wilk در نمونه‌های کوچک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Anderson–Darling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 dirty="0" err="1">
                          <a:cs typeface="B Zar" panose="00000400000000000000" pitchFamily="2" charset="-78"/>
                        </a:rPr>
                        <a:t>زمانی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که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دم‌های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توزیع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اهمیت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دارند</a:t>
                      </a:r>
                      <a:endParaRPr sz="16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حساس به انحراف در Tail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در همه نرم‌افزارها به‌صورت پیش‌فرض نیست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Jarque–Bera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نمونه‌های بزرگ؛ بررسی چولگی و کشیدگی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ساده و مبتنی بر Shape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برای نمونه‌های کوچک مناسب نیست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3420"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D’Agostino K²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>
                          <a:cs typeface="B Zar" panose="00000400000000000000" pitchFamily="2" charset="-78"/>
                        </a:rPr>
                        <a:t>نمونه‌های متوسط تا بزرگ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 dirty="0" err="1">
                          <a:cs typeface="B Zar" panose="00000400000000000000" pitchFamily="2" charset="-78"/>
                        </a:rPr>
                        <a:t>ترکیب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چولگی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و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کشیدگی</a:t>
                      </a:r>
                      <a:endParaRPr sz="16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defRPr sz="123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sz="1600" b="1" dirty="0" err="1">
                          <a:cs typeface="B Zar" panose="00000400000000000000" pitchFamily="2" charset="-78"/>
                        </a:rPr>
                        <a:t>نیازمند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حجم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نمونه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کافی</a:t>
                      </a:r>
                      <a:r>
                        <a:rPr sz="1600" b="1" dirty="0">
                          <a:cs typeface="B Zar" panose="00000400000000000000" pitchFamily="2" charset="-78"/>
                        </a:rPr>
                        <a:t> </a:t>
                      </a:r>
                      <a:r>
                        <a:rPr sz="1600" b="1" dirty="0" err="1">
                          <a:cs typeface="B Zar" panose="00000400000000000000" pitchFamily="2" charset="-78"/>
                        </a:rPr>
                        <a:t>است</a:t>
                      </a:r>
                      <a:endParaRPr sz="1600" b="1" dirty="0"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8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94360" y="5854615"/>
            <a:ext cx="11064240" cy="86868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800" b="0">
                <a:solidFill>
                  <a:srgbClr val="1E1E1E"/>
                </a:solidFill>
                <a:latin typeface="Arial"/>
              </a:defRPr>
            </a:pPr>
            <a:endParaRPr b="1" dirty="0">
              <a:cs typeface="B Zar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7240" y="6035040"/>
            <a:ext cx="10698480" cy="50783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350">
                <a:solidFill>
                  <a:srgbClr val="1E1E1E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• </a:t>
            </a:r>
            <a:r>
              <a:rPr dirty="0" err="1">
                <a:cs typeface="B Zar" panose="00000400000000000000" pitchFamily="2" charset="-78"/>
              </a:rPr>
              <a:t>برای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گزارش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دانشگاهی</a:t>
            </a:r>
            <a:r>
              <a:rPr dirty="0">
                <a:cs typeface="B Zar" panose="00000400000000000000" pitchFamily="2" charset="-78"/>
              </a:rPr>
              <a:t>، Shapiro–Wilk </a:t>
            </a:r>
            <a:r>
              <a:rPr dirty="0" err="1">
                <a:cs typeface="B Zar" panose="00000400000000000000" pitchFamily="2" charset="-78"/>
              </a:rPr>
              <a:t>معمولاً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بهترین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گزینه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عمومی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است</a:t>
            </a:r>
            <a:r>
              <a:rPr dirty="0">
                <a:cs typeface="B Zar" panose="00000400000000000000" pitchFamily="2" charset="-78"/>
              </a:rPr>
              <a:t>؛ </a:t>
            </a:r>
            <a:r>
              <a:rPr dirty="0" err="1">
                <a:cs typeface="B Zar" panose="00000400000000000000" pitchFamily="2" charset="-78"/>
              </a:rPr>
              <a:t>اما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نتیجه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آن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باید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نمودارها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تفسیر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شود</a:t>
            </a:r>
            <a:r>
              <a:rPr dirty="0">
                <a:cs typeface="B Zar" panose="00000400000000000000" pitchFamily="2" charset="-78"/>
              </a:rPr>
              <a:t>.</a:t>
            </a:r>
          </a:p>
          <a:p>
            <a:pPr algn="r" rtl="1">
              <a:defRPr sz="1350">
                <a:solidFill>
                  <a:srgbClr val="1E1E1E"/>
                </a:solidFill>
                <a:latin typeface="Arial"/>
              </a:defRPr>
            </a:pPr>
            <a:r>
              <a:rPr dirty="0">
                <a:cs typeface="B Zar" panose="00000400000000000000" pitchFamily="2" charset="-78"/>
              </a:rPr>
              <a:t>• </a:t>
            </a:r>
            <a:r>
              <a:rPr dirty="0" err="1">
                <a:cs typeface="B Zar" panose="00000400000000000000" pitchFamily="2" charset="-78"/>
              </a:rPr>
              <a:t>اگر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حجم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نمونه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بسیار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بزرگ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است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تصمیم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نهایی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را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بر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اساس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شدت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انحراف</a:t>
            </a:r>
            <a:r>
              <a:rPr dirty="0">
                <a:cs typeface="B Zar" panose="00000400000000000000" pitchFamily="2" charset="-78"/>
              </a:rPr>
              <a:t>، </a:t>
            </a:r>
            <a:r>
              <a:rPr dirty="0" err="1">
                <a:cs typeface="B Zar" panose="00000400000000000000" pitchFamily="2" charset="-78"/>
              </a:rPr>
              <a:t>نمودارها</a:t>
            </a:r>
            <a:r>
              <a:rPr dirty="0">
                <a:cs typeface="B Zar" panose="00000400000000000000" pitchFamily="2" charset="-78"/>
              </a:rPr>
              <a:t> و </a:t>
            </a:r>
            <a:r>
              <a:rPr dirty="0" err="1">
                <a:cs typeface="B Zar" panose="00000400000000000000" pitchFamily="2" charset="-78"/>
              </a:rPr>
              <a:t>مقاوم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بودن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آزمون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اصلی</a:t>
            </a:r>
            <a:r>
              <a:rPr dirty="0">
                <a:cs typeface="B Zar" panose="00000400000000000000" pitchFamily="2" charset="-78"/>
              </a:rPr>
              <a:t> </a:t>
            </a:r>
            <a:r>
              <a:rPr dirty="0" err="1">
                <a:cs typeface="B Zar" panose="00000400000000000000" pitchFamily="2" charset="-78"/>
              </a:rPr>
              <a:t>بگیرید</a:t>
            </a:r>
            <a:r>
              <a:rPr dirty="0"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0080" y="109728"/>
            <a:ext cx="10881360" cy="5029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2500" b="1">
                <a:solidFill>
                  <a:srgbClr val="0A2D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روش‌های بصری و شاخص‌های شکل توزیع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45920" y="621792"/>
            <a:ext cx="8869680" cy="25603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300" b="0">
                <a:solidFill>
                  <a:srgbClr val="6E6E6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Visual diagnostics and shape indicators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" y="73152"/>
            <a:ext cx="164592" cy="6629400"/>
          </a:xfrm>
          <a:prstGeom prst="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73152"/>
            <a:ext cx="64008" cy="6629400"/>
          </a:xfrm>
          <a:prstGeom prst="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932688"/>
            <a:ext cx="11338560" cy="18288"/>
          </a:xfrm>
          <a:prstGeom prst="rect">
            <a:avLst/>
          </a:prstGeom>
          <a:solidFill>
            <a:srgbClr val="0A2D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22960" y="1234440"/>
            <a:ext cx="3291840" cy="347472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Q-Q Plot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22960" y="1645920"/>
            <a:ext cx="3291840" cy="96012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اگر نقاط تقریباً روی خط مستقیم باشند، نرمال بودن قابل دفاع‌تر است.</a:t>
            </a:r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انحراف در ابتدا/انتها معمولاً نشانه مشکل در دم‌هاست.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97280" y="2788920"/>
            <a:ext cx="2743200" cy="18288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cxnSp>
        <p:nvCxnSpPr>
          <p:cNvPr id="10" name="Connector 9"/>
          <p:cNvCxnSpPr/>
          <p:nvPr/>
        </p:nvCxnSpPr>
        <p:spPr>
          <a:xfrm flipV="1">
            <a:off x="1325880" y="2971800"/>
            <a:ext cx="2240280" cy="1371600"/>
          </a:xfrm>
          <a:prstGeom prst="line">
            <a:avLst/>
          </a:prstGeom>
          <a:ln w="16510">
            <a:solidFill>
              <a:srgbClr val="C039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1417320" y="4306824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673352" y="4096512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929384" y="3941064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185416" y="3785616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441448" y="3630168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697480" y="3474720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953512" y="3319272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209544" y="3218688"/>
            <a:ext cx="73152" cy="73152"/>
          </a:xfrm>
          <a:prstGeom prst="ellipse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480560" y="1234440"/>
            <a:ext cx="3291840" cy="347472"/>
          </a:xfrm>
          <a:prstGeom prst="round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Histogram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60" y="1645920"/>
            <a:ext cx="3291840" cy="96012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شکل کلی توزیع، چولگی، چندقله‌ای بودن و پرت‌ها را نشان می‌دهد.</a:t>
            </a:r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برای داده‌های کمی بسیار مفید است.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4754880" y="2788920"/>
            <a:ext cx="2743200" cy="18288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83480" y="4023360"/>
            <a:ext cx="201168" cy="320040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94376" y="3749039"/>
            <a:ext cx="201168" cy="594360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605272" y="3383280"/>
            <a:ext cx="201168" cy="960120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916168" y="3063240"/>
            <a:ext cx="201168" cy="1280160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27064" y="3383280"/>
            <a:ext cx="201168" cy="960120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537960" y="3721608"/>
            <a:ext cx="201168" cy="621792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8856" y="3995928"/>
            <a:ext cx="201168" cy="347472"/>
          </a:xfrm>
          <a:prstGeom prst="rect">
            <a:avLst/>
          </a:prstGeom>
          <a:solidFill>
            <a:srgbClr val="1680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>
              <a:cs typeface="B Zar" panose="00000400000000000000" pitchFamily="2" charset="-78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8138160" y="1234440"/>
            <a:ext cx="3291840" cy="347472"/>
          </a:xfrm>
          <a:prstGeom prst="roundRect">
            <a:avLst/>
          </a:prstGeom>
          <a:solidFill>
            <a:srgbClr val="673AB7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Skewness / Kurtosis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138160" y="1645920"/>
            <a:ext cx="3291840" cy="96012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چولگی نزدیک صفر: تقارن</a:t>
            </a:r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کشیدگی: در بعضی نرم‌افزارها ۳ و در بعضی صفر برای نرمال گزارش می‌شود.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8138160" y="2788920"/>
            <a:ext cx="3291840" cy="18288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9372600" y="2770632"/>
            <a:ext cx="2011680" cy="347472"/>
          </a:xfrm>
          <a:prstGeom prst="roundRect">
            <a:avLst/>
          </a:prstGeom>
          <a:solidFill>
            <a:srgbClr val="673AB7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تفسیر سریع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321040" y="3200400"/>
            <a:ext cx="2926080" cy="88024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 rtl="1">
              <a:defRPr sz="128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چولگی مثبت: دم به راست؛ معمولاً میانگین &gt; میانه.</a:t>
            </a:r>
          </a:p>
          <a:p>
            <a:pPr algn="l" rtl="1">
              <a:defRPr sz="128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چولگی منفی: دم به چپ؛ معمولاً میانگین &lt; میانه.</a:t>
            </a:r>
          </a:p>
          <a:p>
            <a:pPr algn="l" rtl="1">
              <a:defRPr sz="128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کشیدگی بالا: دم‌های سنگین‌تر و احتمال پرت‌های بیشتر.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22960" y="5577840"/>
            <a:ext cx="10607040" cy="594360"/>
          </a:xfrm>
          <a:prstGeom prst="roundRect">
            <a:avLst/>
          </a:prstGeom>
          <a:solidFill>
            <a:srgbClr val="E8F0FE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ctr" rtl="1">
              <a:defRPr sz="1600" b="1">
                <a:solidFill>
                  <a:srgbClr val="0A2D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نکته گزارش‌نویسی: در پایان‌نامه یا مقاله، بهتر است خروجی آزمون نرمال بودن را همراه با نمودار Q-Q Plot و توضیح شدت انحراف گزارش کنید.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0080" y="109728"/>
            <a:ext cx="10881360" cy="5029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2500" b="1">
                <a:solidFill>
                  <a:srgbClr val="0A2D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 کاربردی: تفسیر خروجی SPSS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45920" y="621792"/>
            <a:ext cx="8869680" cy="25603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300" b="0">
                <a:solidFill>
                  <a:srgbClr val="6E6E6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Example: interpreting SPSS normality output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" y="73152"/>
            <a:ext cx="164592" cy="6629400"/>
          </a:xfrm>
          <a:prstGeom prst="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73152"/>
            <a:ext cx="64008" cy="6629400"/>
          </a:xfrm>
          <a:prstGeom prst="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932688"/>
            <a:ext cx="11338560" cy="18288"/>
          </a:xfrm>
          <a:prstGeom prst="rect">
            <a:avLst/>
          </a:prstGeom>
          <a:solidFill>
            <a:srgbClr val="0A2D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1520" y="1143000"/>
            <a:ext cx="10972800" cy="411480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متغیر: رضایت مشتریان | حجم نمونه: n = 85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005840" y="1828800"/>
          <a:ext cx="10058397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37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96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algn="ctr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آزمون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آماره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df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Sig. (p-value)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320" b="1">
                          <a:solidFill>
                            <a:srgbClr val="FFFFFF"/>
                          </a:solidFill>
                          <a:latin typeface="Arial"/>
                        </a:defRPr>
                      </a:pPr>
                      <a:r>
                        <a:t>تصمیم</a:t>
                      </a:r>
                    </a:p>
                  </a:txBody>
                  <a:tcPr>
                    <a:solidFill>
                      <a:srgbClr val="0A2D5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>
                        <a:defRPr sz="160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t>Shapiro–Wilk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t>0.942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t>85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t>0.001</a:t>
                      </a:r>
                    </a:p>
                  </a:txBody>
                  <a:tcPr>
                    <a:solidFill>
                      <a:srgbClr val="F8FB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solidFill>
                            <a:srgbClr val="1E1E1E"/>
                          </a:solidFill>
                          <a:latin typeface="Arial"/>
                        </a:defRPr>
                      </a:pPr>
                      <a:r>
                        <a:rPr dirty="0" err="1"/>
                        <a:t>رد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فرض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نرمال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بودن</a:t>
                      </a:r>
                      <a:endParaRPr dirty="0"/>
                    </a:p>
                  </a:txBody>
                  <a:tcPr>
                    <a:solidFill>
                      <a:srgbClr val="F8FB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822960" y="3246120"/>
            <a:ext cx="10972800" cy="224028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738360" y="3227832"/>
            <a:ext cx="2011680" cy="347472"/>
          </a:xfrm>
          <a:prstGeom prst="round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تفسیر آکادمیک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05840" y="3657600"/>
            <a:ext cx="10607040" cy="991041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46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چون p = 0.001 کمتر از 0.05 است، فرض نرمال بودن از نظر آماری رد می‌شود.</a:t>
            </a:r>
          </a:p>
          <a:p>
            <a:pPr algn="r" rtl="1">
              <a:defRPr sz="146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با این حال، تصمیم نهایی باید با Q-Q Plot، Histogram و بررسی پرت‌ها تکمیل شود.</a:t>
            </a:r>
          </a:p>
          <a:p>
            <a:pPr algn="r" rtl="1">
              <a:defRPr sz="146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اگر هدف مقایسه دو گروه مستقل و داده‌ها رتبه‌ای یا شدیداً غیرنرمال باشند، Mann–Whitney U مناسب‌تر است.</a:t>
            </a:r>
          </a:p>
          <a:p>
            <a:pPr algn="r" rtl="1">
              <a:defRPr sz="146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اگر داده‌ها زوجی باشند، ابتدا تفاوت‌ها را بسازید و سپس نرمال بودن تفاوت‌ها را بررسی کنید؛ در صورت نقض شدید، Wilcoxon Signed-Rank پیشنهاد می‌شود.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2960" y="5806440"/>
            <a:ext cx="10972800" cy="594360"/>
          </a:xfrm>
          <a:prstGeom prst="roundRect">
            <a:avLst/>
          </a:prstGeom>
          <a:solidFill>
            <a:srgbClr val="EBF7EE"/>
          </a:solidFill>
          <a:ln w="13970">
            <a:solidFill>
              <a:srgbClr val="2F7D3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42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جمله آماده گزارش: «نتیجه آزمون Shapiro–Wilk نشان داد توزیع متغیر رضایت از نرمال بودن انحراف معنادار دارد، W = 0.942, p = 0.001؛ بنابراین در تفسیر نتایج از بررسی‌های نموداری و در صورت لزوم آزمون‌های ناپارامتریک استفاده شد.»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40080" y="109728"/>
            <a:ext cx="10881360" cy="50292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2500" b="1">
                <a:solidFill>
                  <a:srgbClr val="0A2D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خلاصه نهایی برای انتخاب و گزارش آزمون نرمال بودن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45920" y="621792"/>
            <a:ext cx="8869680" cy="256032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300" b="0">
                <a:solidFill>
                  <a:srgbClr val="6E6E6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Final summary for selection and reporting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" y="73152"/>
            <a:ext cx="164592" cy="6629400"/>
          </a:xfrm>
          <a:prstGeom prst="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73152"/>
            <a:ext cx="64008" cy="6629400"/>
          </a:xfrm>
          <a:prstGeom prst="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932688"/>
            <a:ext cx="11338560" cy="18288"/>
          </a:xfrm>
          <a:prstGeom prst="rect">
            <a:avLst/>
          </a:prstGeom>
          <a:solidFill>
            <a:srgbClr val="0A2D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>
              <a:cs typeface="B Zar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77240" y="1325880"/>
            <a:ext cx="3383280" cy="27432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103120" y="1307592"/>
            <a:ext cx="2011680" cy="347472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۱. انتخاب آزمون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1737360"/>
            <a:ext cx="3017520" cy="95410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گزینه عمومی و قوی: Shapiro–Wilk</a:t>
            </a:r>
          </a:p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نمونه بزرگ: K-S/Lilliefors یا شاخص‌های شکل همراه با نمودار</a:t>
            </a:r>
          </a:p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بررسی دم‌ها: Anderson–Darling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34840" y="1325880"/>
            <a:ext cx="3383280" cy="27432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760720" y="1307592"/>
            <a:ext cx="2011680" cy="347472"/>
          </a:xfrm>
          <a:prstGeom prst="roundRect">
            <a:avLst/>
          </a:prstGeom>
          <a:solidFill>
            <a:srgbClr val="168091"/>
          </a:solidFill>
          <a:ln w="13970">
            <a:solidFill>
              <a:srgbClr val="1680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۲. تفسیر درست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17720" y="1737360"/>
            <a:ext cx="3017520" cy="954107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p &gt; 0.05: نرمال بودن رد نمی‌شود.</a:t>
            </a:r>
          </a:p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p &lt; 0.05: نرمال بودن رد می‌شود.</a:t>
            </a:r>
          </a:p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در نمونه بزرگ، معناداری آماری را با شدت انحراف و نمودارها بسنجید.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092440" y="1325880"/>
            <a:ext cx="3383280" cy="274320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800" b="0">
                <a:solidFill>
                  <a:srgbClr val="1E1E1E"/>
                </a:solidFill>
                <a:latin typeface="Arial"/>
              </a:defRPr>
            </a:pPr>
            <a:endParaRPr>
              <a:cs typeface="B Zar" panose="000004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9418320" y="1307592"/>
            <a:ext cx="2011680" cy="347472"/>
          </a:xfrm>
          <a:prstGeom prst="roundRect">
            <a:avLst/>
          </a:prstGeom>
          <a:solidFill>
            <a:srgbClr val="673AB7"/>
          </a:solidFill>
          <a:ln w="13970">
            <a:solidFill>
              <a:srgbClr val="673AB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۳. اقدام بعدی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75319" y="1737360"/>
            <a:ext cx="3017520" cy="1384995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اگر انحراف خفیف و نمونه بزرگ است: آزمون پارامتریک معمولاً قابل دفاع است.</a:t>
            </a:r>
          </a:p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اگر انحراف شدید یا پرت اثرگذار وجود دارد: روش ناپارامتریک یا Bootstrap.</a:t>
            </a:r>
          </a:p>
          <a:p>
            <a:pPr algn="r" rtl="1">
              <a:defRPr sz="140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• برای رگرسیون: نرمال بودن باقیمانده‌ها مهم‌تر است.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22960" y="4617720"/>
            <a:ext cx="2377440" cy="365760"/>
          </a:xfrm>
          <a:prstGeom prst="roundRect">
            <a:avLst/>
          </a:prstGeom>
          <a:solidFill>
            <a:srgbClr val="0A2D5A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700" b="1">
                <a:solidFill>
                  <a:srgbClr val="FFFFFF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الگوی گزارش حداقلی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337560" y="4617720"/>
            <a:ext cx="8092440" cy="365760"/>
          </a:xfrm>
          <a:prstGeom prst="roundRect">
            <a:avLst/>
          </a:prstGeom>
          <a:solidFill>
            <a:srgbClr val="FFFFFF"/>
          </a:solidFill>
          <a:ln w="13970">
            <a:solidFill>
              <a:srgbClr val="0A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600" b="1">
                <a:solidFill>
                  <a:srgbClr val="0A2D5A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نام آزمون + آماره آزمون + df یا n + p-value + نتیجه تفسیری + اشاره به نمودارهای بصری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22960" y="5303520"/>
            <a:ext cx="10607040" cy="731520"/>
          </a:xfrm>
          <a:prstGeom prst="roundRect">
            <a:avLst/>
          </a:prstGeom>
          <a:solidFill>
            <a:srgbClr val="E8F0FE"/>
          </a:solidFill>
          <a:ln w="13970">
            <a:solidFill>
              <a:srgbClr val="1E56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73152" rIns="73152" rtlCol="0" anchor="ctr"/>
          <a:lstStyle/>
          <a:p>
            <a:pPr algn="r" rtl="1">
              <a:defRPr sz="1500" b="0">
                <a:solidFill>
                  <a:srgbClr val="1E1E1E"/>
                </a:solidFill>
                <a:latin typeface="Arial"/>
              </a:defRPr>
            </a:pPr>
            <a:r>
              <a:rPr>
                <a:cs typeface="B Zar" panose="00000400000000000000" pitchFamily="2" charset="-78"/>
              </a:rPr>
              <a:t>مثال: Shapiro–Wilk test showed a significant deviation from normality, W = 0.942, p = 0.001. Visual inspection of Q-Q plot and histogram confirmed a left-skewed distribution.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4B512B-8296-DF52-7187-38DFE046A816}"/>
              </a:ext>
            </a:extLst>
          </p:cNvPr>
          <p:cNvSpPr txBox="1"/>
          <p:nvPr/>
        </p:nvSpPr>
        <p:spPr>
          <a:xfrm>
            <a:off x="1043353" y="0"/>
            <a:ext cx="10410093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You are an expert statistician. 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Read the uploaded Excel file and analyze only Column </a:t>
            </a:r>
            <a:r>
              <a:rPr lang="en-US" sz="3600" b="1" dirty="0">
                <a:solidFill>
                  <a:srgbClr val="FF0000"/>
                </a:solidFill>
              </a:rPr>
              <a:t>2</a:t>
            </a:r>
            <a:r>
              <a:rPr lang="en-US" sz="1400" b="1" dirty="0"/>
              <a:t> (second column). Call the variable "</a:t>
            </a:r>
            <a:r>
              <a:rPr lang="en-US" sz="1400" b="1" dirty="0" err="1"/>
              <a:t>Variable_X</a:t>
            </a:r>
            <a:r>
              <a:rPr lang="en-US" sz="1400" b="1" dirty="0"/>
              <a:t>".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Perform comprehensive normality analysis and create a professional Microsoft Word report (.docx) with the following exact structure and content: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### 1. Table 1: Descriptive Statistics</a:t>
            </a:r>
            <a:br>
              <a:rPr lang="en-US" sz="1400" b="1" dirty="0"/>
            </a:br>
            <a:r>
              <a:rPr lang="en-US" sz="1400" b="1" dirty="0"/>
              <a:t>Include these columns: </a:t>
            </a:r>
            <a:br>
              <a:rPr lang="en-US" sz="1400" b="1" dirty="0"/>
            </a:br>
            <a:r>
              <a:rPr lang="en-US" sz="1400" b="1" dirty="0"/>
              <a:t>N, Mean, Std. Deviation, Variance, Skewness, Kurtosis, Minimum, Maximum, Quartiles (Q1, Median, Q3), Mode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### 2. Table 2: Tests of Normality</a:t>
            </a:r>
            <a:br>
              <a:rPr lang="en-US" sz="1400" b="1" dirty="0"/>
            </a:br>
            <a:r>
              <a:rPr lang="en-US" sz="1400" b="1" dirty="0"/>
              <a:t>Include: </a:t>
            </a:r>
            <a:br>
              <a:rPr lang="en-US" sz="1400" b="1" dirty="0"/>
            </a:br>
            <a:r>
              <a:rPr lang="en-US" sz="1400" b="1" dirty="0"/>
              <a:t>Test (Shapiro-Wilk, Kolmogorov-Smirnov, Anderson-Darling, Jarque-Bera), Statistic, </a:t>
            </a:r>
            <a:r>
              <a:rPr lang="en-US" sz="1400" b="1" dirty="0" err="1"/>
              <a:t>df</a:t>
            </a:r>
            <a:r>
              <a:rPr lang="en-US" sz="1400" b="1" dirty="0"/>
              <a:t>, Sig. (p-value)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### 3. Plots (insert as images in the Word file):</a:t>
            </a:r>
            <a:br>
              <a:rPr lang="en-US" sz="1400" b="1" dirty="0"/>
            </a:br>
            <a:r>
              <a:rPr lang="en-US" sz="1400" b="1" dirty="0"/>
              <a:t>- Histogram with normal curve</a:t>
            </a:r>
            <a:br>
              <a:rPr lang="en-US" sz="1400" b="1" dirty="0"/>
            </a:br>
            <a:r>
              <a:rPr lang="en-US" sz="1400" b="1" dirty="0"/>
              <a:t>- Normal Q-Q Plot </a:t>
            </a:r>
            <a:br>
              <a:rPr lang="en-US" sz="1400" b="1" dirty="0"/>
            </a:br>
            <a:r>
              <a:rPr lang="en-US" sz="1400" b="1" dirty="0"/>
              <a:t>- Box Plot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Instructions:</a:t>
            </a:r>
            <a:br>
              <a:rPr lang="en-US" sz="1400" b="1" dirty="0"/>
            </a:br>
            <a:r>
              <a:rPr lang="en-US" sz="1400" b="1" dirty="0"/>
              <a:t>- Do NOT write any explanatory text or interpretation.</a:t>
            </a:r>
            <a:br>
              <a:rPr lang="en-US" sz="1400" b="1" dirty="0"/>
            </a:br>
            <a:r>
              <a:rPr lang="en-US" sz="1400" b="1" dirty="0"/>
              <a:t>- Use clean, professional formatting like SPSS output (tables with borders, proper alignment, Arial or Calibri font).</a:t>
            </a:r>
            <a:br>
              <a:rPr lang="en-US" sz="1400" b="1" dirty="0"/>
            </a:br>
            <a:r>
              <a:rPr lang="en-US" sz="1400" b="1" dirty="0"/>
              <a:t>- Output ONLY a ready-to-download .docx file containing the two tables and the three plots.</a:t>
            </a:r>
            <a:br>
              <a:rPr lang="en-US" sz="1400" b="1" dirty="0"/>
            </a:br>
            <a:r>
              <a:rPr lang="en-US" sz="1400" b="1" dirty="0"/>
              <a:t>- Name the file: "Normality_Analysis_Report.docx"</a:t>
            </a:r>
            <a:br>
              <a:rPr lang="en-US" sz="1400" b="1" dirty="0"/>
            </a:br>
            <a:br>
              <a:rPr lang="en-US" sz="1400" b="1" dirty="0"/>
            </a:br>
            <a:r>
              <a:rPr lang="en-US" sz="1400" b="1" dirty="0"/>
              <a:t>Be precise and publication-ready.</a:t>
            </a:r>
          </a:p>
        </p:txBody>
      </p:sp>
    </p:spTree>
    <p:extLst>
      <p:ext uri="{BB962C8B-B14F-4D97-AF65-F5344CB8AC3E}">
        <p14:creationId xmlns:p14="http://schemas.microsoft.com/office/powerpoint/2010/main" val="3053880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1170</Words>
  <Application>Microsoft Office PowerPoint</Application>
  <PresentationFormat>Widescreen</PresentationFormat>
  <Paragraphs>115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B Zar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CS</dc:creator>
  <cp:keywords/>
  <dc:description>generated using python-pptx</dc:description>
  <cp:lastModifiedBy>sajad</cp:lastModifiedBy>
  <cp:revision>4</cp:revision>
  <dcterms:created xsi:type="dcterms:W3CDTF">2013-01-27T09:14:16Z</dcterms:created>
  <dcterms:modified xsi:type="dcterms:W3CDTF">2026-07-02T17:18:31Z</dcterms:modified>
  <cp:category/>
</cp:coreProperties>
</file>